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258" r:id="rId3"/>
    <p:sldId id="257" r:id="rId4"/>
    <p:sldId id="322" r:id="rId5"/>
    <p:sldId id="316" r:id="rId6"/>
    <p:sldId id="317" r:id="rId7"/>
    <p:sldId id="326" r:id="rId8"/>
    <p:sldId id="323" r:id="rId9"/>
    <p:sldId id="320" r:id="rId10"/>
    <p:sldId id="318" r:id="rId11"/>
    <p:sldId id="319" r:id="rId12"/>
    <p:sldId id="311" r:id="rId13"/>
    <p:sldId id="325" r:id="rId14"/>
    <p:sldId id="276" r:id="rId15"/>
    <p:sldId id="314" r:id="rId16"/>
    <p:sldId id="315" r:id="rId17"/>
    <p:sldId id="265" r:id="rId18"/>
    <p:sldId id="264" r:id="rId19"/>
    <p:sldId id="282" r:id="rId20"/>
    <p:sldId id="310" r:id="rId2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MV Boli" panose="02000500030200090000" pitchFamily="2" charset="0"/>
      <p:regular r:id="rId27"/>
    </p:embeddedFont>
    <p:embeddedFont>
      <p:font typeface="News706 BT" panose="02040804060705020204" pitchFamily="18" charset="0"/>
      <p:bold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Overpass" panose="020B0604020202020204" charset="0"/>
      <p:regular r:id="rId33"/>
      <p:bold r:id="rId34"/>
      <p:italic r:id="rId35"/>
      <p:boldItalic r:id="rId36"/>
    </p:embeddedFont>
    <p:embeddedFont>
      <p:font typeface="Overpass Black" panose="020B060402020202020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922138-0D1D-48DA-8666-4153844233F8}">
  <a:tblStyle styleId="{A6922138-0D1D-48DA-8666-4153844233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ga9b21f157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Google Shape;2816;ga9b21f157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337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82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7" r:id="rId4"/>
    <p:sldLayoutId id="2147483658" r:id="rId5"/>
    <p:sldLayoutId id="2147483659" r:id="rId6"/>
    <p:sldLayoutId id="2147483662" r:id="rId7"/>
    <p:sldLayoutId id="2147483664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ityfoundry.com/saklar/" TargetMode="External"/><Relationship Id="rId2" Type="http://schemas.openxmlformats.org/officeDocument/2006/relationships/hyperlink" Target="https://thecityfoundry.com/rangkaian-listrik/" TargetMode="Externa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>
                <a:latin typeface="News706 BT" panose="02040804060705020204" pitchFamily="18" charset="0"/>
              </a:rPr>
              <a:t>SISTEM PENYIRAM TANAMAN OTOMATIS BERBASIS ESP32</a:t>
            </a:r>
            <a:endParaRPr sz="3200" dirty="0">
              <a:latin typeface="News706 BT" panose="02040804060705020204" pitchFamily="18" charset="0"/>
            </a:endParaRP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News706 BT" panose="02040804060705020204" pitchFamily="18" charset="0"/>
              </a:rPr>
              <a:t>LABORATORIUM MIKROKONTROLER</a:t>
            </a:r>
            <a:endParaRPr dirty="0">
              <a:latin typeface="News706 BT" panose="02040804060705020204" pitchFamily="18" charset="0"/>
            </a:endParaRP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DE31CE-5A32-4DD0-A06A-5F92CECB0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4790" y="1168299"/>
            <a:ext cx="4638035" cy="3513000"/>
          </a:xfrm>
        </p:spPr>
        <p:txBody>
          <a:bodyPr/>
          <a:lstStyle/>
          <a:p>
            <a:pPr marL="139700" indent="0" algn="just">
              <a:buNone/>
            </a:pPr>
            <a:r>
              <a:rPr lang="en-ID" sz="1400" b="1" dirty="0" err="1">
                <a:latin typeface="MV Boli" panose="02000500030200090000" pitchFamily="2" charset="0"/>
                <a:cs typeface="MV Boli" panose="02000500030200090000" pitchFamily="2" charset="0"/>
              </a:rPr>
              <a:t>Pompa</a:t>
            </a:r>
            <a:r>
              <a:rPr lang="en-ID" sz="1400" b="1" dirty="0">
                <a:latin typeface="MV Boli" panose="02000500030200090000" pitchFamily="2" charset="0"/>
                <a:cs typeface="MV Boli" panose="02000500030200090000" pitchFamily="2" charset="0"/>
              </a:rPr>
              <a:t> Air DC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jenis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pompa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menggunakan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motor dc dan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searah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sumber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tenaganya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memberikan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beda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terminal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, motor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berputar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arah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, dan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bila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polaritas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dibalik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arah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putaran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motor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terbalik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pula.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Polaritas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diberikan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terminal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menentukan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arah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putaran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motor,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besar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beda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kedua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terminal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menentukan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kecepatan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motor.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E12F2F-8006-4837-85D1-BF16BD786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175" y="1000765"/>
            <a:ext cx="2816977" cy="618493"/>
          </a:xfrm>
        </p:spPr>
        <p:txBody>
          <a:bodyPr/>
          <a:lstStyle/>
          <a:p>
            <a:pPr algn="l"/>
            <a:r>
              <a:rPr lang="en-US" sz="2800" dirty="0" err="1"/>
              <a:t>Pompa</a:t>
            </a:r>
            <a:r>
              <a:rPr lang="en-US" sz="2800" dirty="0"/>
              <a:t> Air Mini DC 12V</a:t>
            </a:r>
            <a:endParaRPr lang="en-ID" sz="2800" dirty="0"/>
          </a:p>
        </p:txBody>
      </p:sp>
      <p:pic>
        <p:nvPicPr>
          <p:cNvPr id="4098" name="Picture 2" descr="Pompa Air Submersible Mikro Mini Dc 2.5-6v,Pompa Motor Tanpa Sikat  Kebisingan Rendah - Buy Pompa Air Celup 1hp,Super Pompa Submersible,Pompa  Air Celup 1hp Product on Alibaba.com">
            <a:extLst>
              <a:ext uri="{FF2B5EF4-FFF2-40B4-BE49-F238E27FC236}">
                <a16:creationId xmlns:a16="http://schemas.microsoft.com/office/drawing/2014/main" id="{0A6B76F5-B6AE-4F72-A9BC-17412F7A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667" r="91204">
                        <a14:foregroundMark x1="91296" y1="52685" x2="91296" y2="52685"/>
                        <a14:foregroundMark x1="48889" y1="49074" x2="48889" y2="49074"/>
                        <a14:foregroundMark x1="6667" y1="53333" x2="6667" y2="53333"/>
                        <a14:foregroundMark x1="14167" y1="61019" x2="14167" y2="61019"/>
                        <a14:foregroundMark x1="14630" y1="61944" x2="14630" y2="6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2144">
            <a:off x="336120" y="1635384"/>
            <a:ext cx="2762067" cy="276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30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6E8454-0C04-4269-9462-9A0569711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4039" y="1055850"/>
            <a:ext cx="4479961" cy="3513000"/>
          </a:xfrm>
        </p:spPr>
        <p:txBody>
          <a:bodyPr/>
          <a:lstStyle/>
          <a:p>
            <a:pPr marL="139700" indent="0" algn="just">
              <a:buNone/>
            </a:pPr>
            <a:r>
              <a:rPr lang="en-ID" sz="1400" b="1" dirty="0">
                <a:latin typeface="MV Boli" panose="02000500030200090000" pitchFamily="2" charset="0"/>
                <a:cs typeface="MV Boli" panose="02000500030200090000" pitchFamily="2" charset="0"/>
              </a:rPr>
              <a:t>LCD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 (</a:t>
            </a:r>
            <a:r>
              <a:rPr lang="en-ID" sz="1400" b="1" dirty="0">
                <a:latin typeface="MV Boli" panose="02000500030200090000" pitchFamily="2" charset="0"/>
                <a:cs typeface="MV Boli" panose="02000500030200090000" pitchFamily="2" charset="0"/>
              </a:rPr>
              <a:t>Liquid Crystal Display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) 16×2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salah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media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penampil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sangat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populer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digunakan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interface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mikrokontroler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user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nya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penampil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 LCD 16×2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user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melihat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/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memantau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keadaan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sensor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ataupun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keadaan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jalanya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program.</a:t>
            </a:r>
          </a:p>
          <a:p>
            <a:pPr marL="139700" indent="0" algn="just">
              <a:buNone/>
            </a:pPr>
            <a:endParaRPr lang="en-ID" sz="1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139700" indent="0" algn="just">
              <a:buNone/>
            </a:pPr>
            <a:r>
              <a:rPr lang="en-ID" sz="1400" b="1" dirty="0">
                <a:latin typeface="MV Boli" panose="02000500030200090000" pitchFamily="2" charset="0"/>
                <a:cs typeface="MV Boli" panose="02000500030200090000" pitchFamily="2" charset="0"/>
              </a:rPr>
              <a:t>Modul I2C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standar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komunikasi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serial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arah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menggunakan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saluran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didesain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khusus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mengirim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maupun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menerima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data.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Sistem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I2C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terdiri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saluran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SCL (Serial Clock) dan SDA (Serial Data)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membawa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informasi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data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I2C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pengontrolnya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82BCB1-F46A-441A-96E5-8BCC94930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428" y="1177256"/>
            <a:ext cx="2469716" cy="577800"/>
          </a:xfrm>
        </p:spPr>
        <p:txBody>
          <a:bodyPr/>
          <a:lstStyle/>
          <a:p>
            <a:r>
              <a:rPr lang="en-US" dirty="0"/>
              <a:t>LCD &amp; I2C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94888-2850-4C81-BFFB-D020202F4DFB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8" y="1707747"/>
            <a:ext cx="2469716" cy="2316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96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8" name="Google Shape;2818;p66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917683" y="2852822"/>
            <a:ext cx="914525" cy="769265"/>
          </a:xfrm>
          <a:prstGeom prst="rect">
            <a:avLst/>
          </a:prstGeom>
          <a:noFill/>
          <a:ln>
            <a:noFill/>
          </a:ln>
        </p:spPr>
      </p:pic>
      <p:sp>
        <p:nvSpPr>
          <p:cNvPr id="3080" name="Google Shape;3080;p66"/>
          <p:cNvSpPr txBox="1"/>
          <p:nvPr/>
        </p:nvSpPr>
        <p:spPr>
          <a:xfrm>
            <a:off x="705233" y="2181363"/>
            <a:ext cx="1805565" cy="82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Pengawatan</a:t>
            </a:r>
            <a:r>
              <a:rPr lang="en-ID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1" name="Google Shape;3081;p66"/>
          <p:cNvSpPr txBox="1">
            <a:spLocks noGrp="1"/>
          </p:cNvSpPr>
          <p:nvPr>
            <p:ph type="subTitle" idx="4294967295"/>
          </p:nvPr>
        </p:nvSpPr>
        <p:spPr>
          <a:xfrm>
            <a:off x="719413" y="2035277"/>
            <a:ext cx="18459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>
                <a:latin typeface="Overpass Black"/>
                <a:ea typeface="Overpass Black"/>
                <a:cs typeface="Overpass Black"/>
                <a:sym typeface="Overpass Black"/>
              </a:rPr>
              <a:t>Diagram </a:t>
            </a:r>
            <a:endParaRPr sz="2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3094" name="Google Shape;3094;p66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1922330" y="535482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95" name="Google Shape;3095;p6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-ID" dirty="0" err="1"/>
              <a:t>nalisis</a:t>
            </a:r>
            <a:r>
              <a:rPr lang="en-ID" dirty="0"/>
              <a:t> </a:t>
            </a:r>
            <a:r>
              <a:rPr lang="en-ID" dirty="0" err="1"/>
              <a:t>Rangkaian</a:t>
            </a:r>
            <a:endParaRPr dirty="0"/>
          </a:p>
        </p:txBody>
      </p:sp>
      <p:pic>
        <p:nvPicPr>
          <p:cNvPr id="3096" name="Google Shape;3096;p66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2528817" y="4779740"/>
            <a:ext cx="554040" cy="46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Google Shape;3097;p66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182601" y="4345887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8" name="Google Shape;3098;p66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5271222" y="-172291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Google Shape;3099;p66"/>
          <p:cNvPicPr preferRelativeResize="0"/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>
            <a:off x="8690673" y="1075069"/>
            <a:ext cx="554040" cy="46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2C246D-5796-4224-8148-1911E3B8FE1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97" y="1480598"/>
            <a:ext cx="6053770" cy="27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55746-569F-4C63-B7CB-0B9C60E56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98" t="25691" r="12530" b="11306"/>
          <a:stretch/>
        </p:blipFill>
        <p:spPr>
          <a:xfrm>
            <a:off x="3089530" y="83811"/>
            <a:ext cx="2538713" cy="4975878"/>
          </a:xfrm>
          <a:prstGeom prst="rect">
            <a:avLst/>
          </a:prstGeom>
        </p:spPr>
      </p:pic>
      <p:sp>
        <p:nvSpPr>
          <p:cNvPr id="4" name="Google Shape;3081;p66">
            <a:extLst>
              <a:ext uri="{FF2B5EF4-FFF2-40B4-BE49-F238E27FC236}">
                <a16:creationId xmlns:a16="http://schemas.microsoft.com/office/drawing/2014/main" id="{9078853B-B3FA-40D3-8D24-CF1AF4A9E3DE}"/>
              </a:ext>
            </a:extLst>
          </p:cNvPr>
          <p:cNvSpPr txBox="1">
            <a:spLocks/>
          </p:cNvSpPr>
          <p:nvPr/>
        </p:nvSpPr>
        <p:spPr>
          <a:xfrm>
            <a:off x="659255" y="2324850"/>
            <a:ext cx="1845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ID" sz="2800" dirty="0">
                <a:latin typeface="Overpass Black"/>
                <a:ea typeface="Overpass Black"/>
                <a:cs typeface="Overpass Black"/>
                <a:sym typeface="Overpass Black"/>
              </a:rPr>
              <a:t>Diagram </a:t>
            </a:r>
            <a:r>
              <a:rPr lang="en-ID" sz="2800" dirty="0" err="1">
                <a:latin typeface="Overpass Black"/>
                <a:ea typeface="Overpass Black"/>
                <a:cs typeface="Overpass Black"/>
                <a:sym typeface="Overpass Black"/>
              </a:rPr>
              <a:t>Alir</a:t>
            </a:r>
            <a:endParaRPr lang="en-ID" sz="2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371100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p5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5645164" y="448757"/>
            <a:ext cx="2396068" cy="76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58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1213941" y="448757"/>
            <a:ext cx="3137721" cy="77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58"/>
          <p:cNvSpPr txBox="1"/>
          <p:nvPr/>
        </p:nvSpPr>
        <p:spPr>
          <a:xfrm>
            <a:off x="4573268" y="21331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1" name="Google Shape;2641;p58"/>
          <p:cNvSpPr txBox="1"/>
          <p:nvPr/>
        </p:nvSpPr>
        <p:spPr>
          <a:xfrm>
            <a:off x="3303068" y="26274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60%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7" name="Google Shape;2647;p58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58"/>
          <p:cNvSpPr txBox="1">
            <a:spLocks noGrp="1"/>
          </p:cNvSpPr>
          <p:nvPr>
            <p:ph type="ctrTitle"/>
          </p:nvPr>
        </p:nvSpPr>
        <p:spPr>
          <a:xfrm>
            <a:off x="734483" y="34074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Perancangan</a:t>
            </a:r>
            <a:r>
              <a:rPr lang="en-ID" dirty="0"/>
              <a:t> Program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6647F8-DEE4-447E-9049-5C219F06CD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48" r="51261" b="22551"/>
          <a:stretch/>
        </p:blipFill>
        <p:spPr>
          <a:xfrm>
            <a:off x="0" y="1010591"/>
            <a:ext cx="4402743" cy="3194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966CE4-2168-4909-8251-489C2B3A5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762" r="47590" b="24593"/>
          <a:stretch/>
        </p:blipFill>
        <p:spPr>
          <a:xfrm>
            <a:off x="4351662" y="1075696"/>
            <a:ext cx="4710216" cy="30643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A370A-EC7E-411B-B5AD-B138B2B38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6" r="43133" b="29736"/>
          <a:stretch/>
        </p:blipFill>
        <p:spPr>
          <a:xfrm>
            <a:off x="88135" y="1150573"/>
            <a:ext cx="5199961" cy="284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B4E90-427B-40A9-9CC1-49C9998C0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32" r="57831" b="24379"/>
          <a:stretch/>
        </p:blipFill>
        <p:spPr>
          <a:xfrm>
            <a:off x="5199961" y="1034896"/>
            <a:ext cx="3855904" cy="30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27854-16F0-4551-9CD3-1B7CBC2AE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3" r="52892" b="23093"/>
          <a:stretch/>
        </p:blipFill>
        <p:spPr>
          <a:xfrm>
            <a:off x="1729648" y="588938"/>
            <a:ext cx="5310131" cy="39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1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Google Shape;2252;p4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445444" flipH="1">
            <a:off x="2499231" y="569228"/>
            <a:ext cx="3475978" cy="8446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47"/>
          <p:cNvSpPr txBox="1"/>
          <p:nvPr/>
        </p:nvSpPr>
        <p:spPr>
          <a:xfrm>
            <a:off x="1800945" y="1399385"/>
            <a:ext cx="5069115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Penggambaran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awal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dari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cara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kerja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seluruh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sistem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dapat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digambarkan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dalam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gambar</a:t>
            </a:r>
            <a:r>
              <a:rPr lang="en-ID" dirty="0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 diagram </a:t>
            </a:r>
            <a:r>
              <a:rPr lang="en-ID" dirty="0" err="1">
                <a:solidFill>
                  <a:schemeClr val="dk2"/>
                </a:solidFill>
                <a:latin typeface="MV Boli" panose="02000500030200090000" pitchFamily="2" charset="0"/>
                <a:ea typeface="Open Sans"/>
                <a:cs typeface="MV Boli" panose="02000500030200090000" pitchFamily="2" charset="0"/>
                <a:sym typeface="Open Sans"/>
              </a:rPr>
              <a:t>blok</a:t>
            </a:r>
            <a:endParaRPr dirty="0">
              <a:solidFill>
                <a:schemeClr val="dk2"/>
              </a:solidFill>
              <a:latin typeface="MV Boli" panose="02000500030200090000" pitchFamily="2" charset="0"/>
              <a:ea typeface="Open Sans"/>
              <a:cs typeface="MV Boli" panose="02000500030200090000" pitchFamily="2" charset="0"/>
              <a:sym typeface="Open Sans"/>
            </a:endParaRPr>
          </a:p>
        </p:txBody>
      </p:sp>
      <p:pic>
        <p:nvPicPr>
          <p:cNvPr id="2263" name="Google Shape;2263;p4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445447" flipH="1">
            <a:off x="1761069" y="2394676"/>
            <a:ext cx="5815178" cy="2590629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47"/>
          <p:cNvSpPr txBox="1"/>
          <p:nvPr/>
        </p:nvSpPr>
        <p:spPr>
          <a:xfrm>
            <a:off x="2472974" y="511347"/>
            <a:ext cx="4736274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Pemodelan</a:t>
            </a:r>
            <a:r>
              <a:rPr lang="en-ID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</a:t>
            </a:r>
            <a:r>
              <a:rPr lang="en-ID" sz="18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Sistem</a:t>
            </a:r>
            <a:r>
              <a:rPr lang="en-ID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</a:t>
            </a:r>
            <a:r>
              <a:rPr lang="en-ID" sz="18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Kerja</a:t>
            </a:r>
            <a:r>
              <a:rPr lang="en-ID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</a:t>
            </a:r>
            <a:r>
              <a:rPr lang="en-ID" sz="18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Alat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2280" name="Google Shape;2280;p47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568428" y="1523090"/>
            <a:ext cx="809578" cy="6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47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140244" y="2908155"/>
            <a:ext cx="809578" cy="6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FA231BF2-8022-400D-B1D1-C2A14744A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382" y="3259778"/>
            <a:ext cx="733425" cy="4667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Pompa Air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1F819BB-2D0A-42DD-8293-3BC12F0C0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4669" y="3312166"/>
            <a:ext cx="876300" cy="3429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1EB3F26-62AF-46DA-86B8-D101245E0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532" y="3137541"/>
            <a:ext cx="952500" cy="11715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Esp32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46B86E-7FF5-4A4A-89BA-590E26567AFB}"/>
              </a:ext>
            </a:extLst>
          </p:cNvPr>
          <p:cNvCxnSpPr/>
          <p:nvPr/>
        </p:nvCxnSpPr>
        <p:spPr>
          <a:xfrm>
            <a:off x="6109942" y="3493140"/>
            <a:ext cx="3048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78BE65B-5637-46D2-B087-5D9D9D3844BF}"/>
              </a:ext>
            </a:extLst>
          </p:cNvPr>
          <p:cNvCxnSpPr/>
          <p:nvPr/>
        </p:nvCxnSpPr>
        <p:spPr>
          <a:xfrm>
            <a:off x="4831450" y="3493140"/>
            <a:ext cx="3048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C5DF9D-2321-4849-845E-FBA02DD57187}"/>
              </a:ext>
            </a:extLst>
          </p:cNvPr>
          <p:cNvCxnSpPr/>
          <p:nvPr/>
        </p:nvCxnSpPr>
        <p:spPr>
          <a:xfrm>
            <a:off x="3505491" y="3799568"/>
            <a:ext cx="3048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7">
            <a:extLst>
              <a:ext uri="{FF2B5EF4-FFF2-40B4-BE49-F238E27FC236}">
                <a16:creationId xmlns:a16="http://schemas.microsoft.com/office/drawing/2014/main" id="{3CD9711A-98DE-4C9A-89F0-2E9BDFF27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944" y="3948753"/>
            <a:ext cx="876300" cy="3429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A02940-B28B-449A-BD07-2744E9977216}"/>
              </a:ext>
            </a:extLst>
          </p:cNvPr>
          <p:cNvCxnSpPr/>
          <p:nvPr/>
        </p:nvCxnSpPr>
        <p:spPr>
          <a:xfrm>
            <a:off x="4860093" y="4110678"/>
            <a:ext cx="3048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0D9D550-BE8F-468A-BAD0-D046816F2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976" y="3547156"/>
            <a:ext cx="1057275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Soil Moisture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75B0732-3556-45A0-913C-EA0D578AD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248" y="252952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C89AF0E2-A94E-489A-85C5-71C71C896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248" y="29867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12931" y="614024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Cara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Alat</a:t>
            </a:r>
            <a:endParaRPr dirty="0"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817173" y="1801216"/>
            <a:ext cx="7355415" cy="20767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	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Saat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Esp32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diberi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5v dan internet yang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sudah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ada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pada program,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LCD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menampilkan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karakter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“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Penyiram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Otomatis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” dan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alat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juga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terhubung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Blynk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Selanjutnya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alat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sudah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terhubung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sensor soil moisture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membaca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tingkat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kelembapan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diatas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25%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tampilan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lcd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memunculkan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karakter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“T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Kering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” dan “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Pompa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Hidup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” dan juga relay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menyala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membuat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pompa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air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menyala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sampai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kelembapan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dirasa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cukup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sensor soil moisture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mendeteksi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tingkat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kelembapan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dibawah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25%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tampilan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LCD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“T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Basah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” dan “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Pompa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Mati”.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Tampilan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Blynk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berupa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keadaan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hasil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pembacaan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sensor,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persentase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dan indicator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relay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menyala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6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ID" sz="16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64"/>
          <p:cNvSpPr txBox="1">
            <a:spLocks noGrp="1"/>
          </p:cNvSpPr>
          <p:nvPr>
            <p:ph type="title"/>
          </p:nvPr>
        </p:nvSpPr>
        <p:spPr>
          <a:xfrm>
            <a:off x="1283999" y="638979"/>
            <a:ext cx="6576000" cy="881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/>
              <a:t>Kesimpulan </a:t>
            </a:r>
            <a:br>
              <a:rPr lang="en-ID" sz="2400" dirty="0"/>
            </a:br>
            <a:endParaRPr sz="2400" dirty="0"/>
          </a:p>
        </p:txBody>
      </p:sp>
      <p:sp>
        <p:nvSpPr>
          <p:cNvPr id="2807" name="Google Shape;2807;p64"/>
          <p:cNvSpPr txBox="1">
            <a:spLocks noGrp="1"/>
          </p:cNvSpPr>
          <p:nvPr>
            <p:ph type="subTitle" idx="1"/>
          </p:nvPr>
        </p:nvSpPr>
        <p:spPr>
          <a:xfrm>
            <a:off x="716096" y="1189823"/>
            <a:ext cx="7711807" cy="881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Kesimpulan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diambil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proyek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elektronika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berjudul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“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Sistem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Penyiram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Otomatis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Berbasis</a:t>
            </a:r>
            <a:r>
              <a:rPr lang="en-ID" sz="1400">
                <a:latin typeface="MV Boli" panose="02000500030200090000" pitchFamily="2" charset="0"/>
                <a:cs typeface="MV Boli" panose="02000500030200090000" pitchFamily="2" charset="0"/>
              </a:rPr>
              <a:t> Esp32”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berikut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:</a:t>
            </a:r>
          </a:p>
          <a:p>
            <a:pPr marL="482600" lvl="0" indent="-342900" algn="just">
              <a:buAutoNum type="arabicPeriod"/>
            </a:pP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Sensor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sensor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digunakan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melakukan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pengukuran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Prinsip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kerja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sensor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memberikan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luaran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berupa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besaran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listrik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akibat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adanya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air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berada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antara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lempeng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kapasitor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silinder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 Cara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kerja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sensor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kelembapan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yaitu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diberikan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catudaya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disensingkan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nilai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Output Analog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berubah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sesuai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kondisi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kadar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air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</a:p>
          <a:p>
            <a:pPr marL="482600" lvl="0" indent="-342900" algn="just">
              <a:buAutoNum type="arabicPeriod"/>
            </a:pP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Dari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beberapa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pengujian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dilakukan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pompa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air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menyala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selama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persentase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kelembapan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&gt; 25%.</a:t>
            </a:r>
          </a:p>
          <a:p>
            <a:pPr lvl="0"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3. 	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Pompa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air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mati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persentase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dibawah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25%.</a:t>
            </a:r>
          </a:p>
          <a:p>
            <a:pPr lvl="0"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4. 	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Tampilan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Blynk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berupa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keadaan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hasil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pembacaan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sensor,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persentase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dan indicator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relay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menyala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84225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News706 BT" panose="02040804060705020204" pitchFamily="18" charset="0"/>
              </a:rPr>
              <a:t>KELOMPOK C7 </a:t>
            </a:r>
            <a:br>
              <a:rPr lang="en-ID" dirty="0">
                <a:latin typeface="News706 BT" panose="02040804060705020204" pitchFamily="18" charset="0"/>
              </a:rPr>
            </a:br>
            <a:r>
              <a:rPr lang="en-ID" sz="2000" dirty="0">
                <a:latin typeface="News706 BT" panose="02040804060705020204" pitchFamily="18" charset="0"/>
              </a:rPr>
              <a:t>EK2C</a:t>
            </a:r>
            <a:endParaRPr dirty="0">
              <a:latin typeface="News706 BT" panose="02040804060705020204" pitchFamily="18" charset="0"/>
            </a:endParaRPr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195862" y="2792548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4843309" y="2800874"/>
            <a:ext cx="842174" cy="7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4717876" y="2866174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073219" y="285785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5709000" y="2689224"/>
            <a:ext cx="3275512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ROSHID ARDIANSYAH</a:t>
            </a:r>
            <a:endParaRPr sz="1800"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5709015" y="2990724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3.32.20.2.21</a:t>
            </a:r>
            <a:endParaRPr sz="1600"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2058605" y="2680901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/>
              <a:t>ETIKA TSANI</a:t>
            </a:r>
            <a:endParaRPr sz="1800"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2058606" y="2982401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3.32.20.2.08</a:t>
            </a:r>
            <a:endParaRPr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284492" y="1525910"/>
            <a:ext cx="4041879" cy="2375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latin typeface="MV Boli" panose="02000500030200090000" pitchFamily="2" charset="0"/>
                <a:cs typeface="MV Boli" panose="02000500030200090000" pitchFamily="2" charset="0"/>
              </a:rPr>
              <a:t>Thank</a:t>
            </a:r>
            <a:br>
              <a:rPr lang="en-US" sz="80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8000" dirty="0">
                <a:latin typeface="MV Boli" panose="02000500030200090000" pitchFamily="2" charset="0"/>
                <a:cs typeface="MV Boli" panose="02000500030200090000" pitchFamily="2" charset="0"/>
              </a:rPr>
              <a:t>You</a:t>
            </a:r>
            <a:endParaRPr sz="80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13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555609" y="892368"/>
            <a:ext cx="8032781" cy="4151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Perlu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diketahui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bahwa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sebanyak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70%-90%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bobot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segar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sel-sel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jaringan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air.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Selain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air juga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memiliki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penting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menjaga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suhu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melakukan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proses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fotosintesis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respirasi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media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reaksi-reaksi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biokimia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serta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penyerapan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mineral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Pertumbuhan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terganggu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jika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kebutuhan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airnya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terpenuhi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penting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sekali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disiram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air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tepat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berkala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Namun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selain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pengaruh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ketersediaan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air pada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jumlah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berlebih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juga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menyebabkan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sulit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melakukan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pertukaran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gas dan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sulit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menyerap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nutrisi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dibutuhkan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penting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sekali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memberikan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air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sesuai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kebutuhan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kemudahan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efisiensi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waktu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serta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tenaga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pertimbangan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utama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manusia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melakukan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aktifitas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Dari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waktu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waktu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kita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dihadapkan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perkembangan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teknologi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begitu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pesat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membuat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pekerjaan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manusia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semakin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mudah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oleh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karena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kami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berusaha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membuat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sistem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penyiram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otomatis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Dimana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alat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kami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mengunakan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Esp32 dan sensor soil moisture /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kontrol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utama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dan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kendali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alat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pPr marL="0" lvl="0" indent="0" algn="just">
              <a:buNone/>
            </a:pP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Alat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berfungsi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menyiram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secara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otomatis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berdasarkan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PH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sudah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di set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sesuai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kebutuhan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337" y="363557"/>
            <a:ext cx="7504280" cy="242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</a:t>
            </a:r>
            <a:r>
              <a:rPr lang="en-ID" sz="2800" dirty="0"/>
              <a:t>ATAR BELAKANG</a:t>
            </a:r>
            <a:endParaRPr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7;p43">
            <a:extLst>
              <a:ext uri="{FF2B5EF4-FFF2-40B4-BE49-F238E27FC236}">
                <a16:creationId xmlns:a16="http://schemas.microsoft.com/office/drawing/2014/main" id="{5F569B05-1DBE-45E1-9999-1F87FF015F50}"/>
              </a:ext>
            </a:extLst>
          </p:cNvPr>
          <p:cNvSpPr txBox="1">
            <a:spLocks/>
          </p:cNvSpPr>
          <p:nvPr/>
        </p:nvSpPr>
        <p:spPr>
          <a:xfrm>
            <a:off x="2131970" y="1937437"/>
            <a:ext cx="5316280" cy="531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K</a:t>
            </a:r>
            <a:r>
              <a:rPr lang="en-ID" sz="4800" dirty="0" err="1">
                <a:latin typeface="MV Boli" panose="02000500030200090000" pitchFamily="2" charset="0"/>
                <a:cs typeface="MV Boli" panose="02000500030200090000" pitchFamily="2" charset="0"/>
              </a:rPr>
              <a:t>omponen</a:t>
            </a:r>
            <a:r>
              <a:rPr lang="en-ID" sz="48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4800" dirty="0" err="1">
                <a:latin typeface="MV Boli" panose="02000500030200090000" pitchFamily="2" charset="0"/>
                <a:cs typeface="MV Boli" panose="02000500030200090000" pitchFamily="2" charset="0"/>
              </a:rPr>
              <a:t>Masukan</a:t>
            </a:r>
            <a:endParaRPr lang="en-ID" sz="4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2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364C92-7AB7-4C56-8EC4-DDBE1B78F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1261" y="686653"/>
            <a:ext cx="5482959" cy="4032172"/>
          </a:xfrm>
        </p:spPr>
        <p:txBody>
          <a:bodyPr/>
          <a:lstStyle/>
          <a:p>
            <a:pPr marL="139700" indent="0" algn="just">
              <a:buNone/>
            </a:pPr>
            <a:r>
              <a:rPr lang="en-ID" sz="1400" b="1" dirty="0">
                <a:latin typeface="MV Boli" panose="02000500030200090000" pitchFamily="2" charset="0"/>
                <a:cs typeface="MV Boli" panose="02000500030200090000" pitchFamily="2" charset="0"/>
              </a:rPr>
              <a:t>ESP32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mikrokontroler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dikenalkan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oleh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Espressif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System dan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penerus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mikrokontroler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ESP8266. Salah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satu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kelebihan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dimiliki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oleh ESP32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sudah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terdapat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Wifi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dan Bluetooth di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dalamnya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,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sangat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mempermudah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pembuatan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sistem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IoT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memerlukan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koneksi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wireless.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Fitur-fitur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tersebut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tidak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di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ESP8266,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ESP32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merupakan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 </a:t>
            </a:r>
            <a:r>
              <a:rPr lang="en-ID" sz="1400" i="1" dirty="0">
                <a:latin typeface="MV Boli" panose="02000500030200090000" pitchFamily="2" charset="0"/>
                <a:cs typeface="MV Boli" panose="02000500030200090000" pitchFamily="2" charset="0"/>
              </a:rPr>
              <a:t>upgrade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 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ESP8266.</a:t>
            </a:r>
          </a:p>
          <a:p>
            <a:pPr marL="139700" indent="0" algn="just">
              <a:buNone/>
            </a:pPr>
            <a:endParaRPr lang="en-ID" sz="1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139700" indent="0" algn="just">
              <a:buNone/>
            </a:pP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Fitur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dasar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ESP32</a:t>
            </a:r>
          </a:p>
          <a:p>
            <a:pPr algn="just"/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Jumlah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pin : 30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meliputi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pin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dan GPIO.</a:t>
            </a:r>
          </a:p>
          <a:p>
            <a:pPr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15 pin ADC (Analog to Digital Converter)</a:t>
            </a:r>
          </a:p>
          <a:p>
            <a:pPr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3 UART Interface</a:t>
            </a:r>
          </a:p>
          <a:p>
            <a:pPr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3 SPI Interface</a:t>
            </a:r>
          </a:p>
          <a:p>
            <a:pPr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2 I2C Interface</a:t>
            </a:r>
          </a:p>
          <a:p>
            <a:pPr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16 pin PWM (Pulse Width Modulation)</a:t>
            </a:r>
          </a:p>
          <a:p>
            <a:pPr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2 pin DAC (Digital to Analog Converter)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4D17E1-4A4C-4E9B-BB57-6BD722EE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62" b="93594" l="8000" r="93667">
                        <a14:foregroundMark x1="62333" y1="7829" x2="62333" y2="7829"/>
                        <a14:foregroundMark x1="90000" y1="29893" x2="90000" y2="29893"/>
                        <a14:foregroundMark x1="40000" y1="91103" x2="40000" y2="91103"/>
                        <a14:foregroundMark x1="39333" y1="94306" x2="39333" y2="94306"/>
                        <a14:foregroundMark x1="8333" y1="64769" x2="8333" y2="64769"/>
                        <a14:foregroundMark x1="93667" y1="31673" x2="93667" y2="316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1" y="1491422"/>
            <a:ext cx="2857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648;p58">
            <a:extLst>
              <a:ext uri="{FF2B5EF4-FFF2-40B4-BE49-F238E27FC236}">
                <a16:creationId xmlns:a16="http://schemas.microsoft.com/office/drawing/2014/main" id="{FA18F3A0-8B55-412D-9F26-89DFF01C65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2587" y="686653"/>
            <a:ext cx="237984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ESP32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50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25F09E-836B-47B5-930A-724C5036D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6032" y="1057621"/>
            <a:ext cx="5110102" cy="3513000"/>
          </a:xfrm>
        </p:spPr>
        <p:txBody>
          <a:bodyPr/>
          <a:lstStyle/>
          <a:p>
            <a:pPr marL="139700" indent="0" algn="just">
              <a:buNone/>
            </a:pPr>
            <a:r>
              <a:rPr lang="en-ID" sz="1400" b="1" dirty="0">
                <a:latin typeface="MV Boli" panose="02000500030200090000" pitchFamily="2" charset="0"/>
                <a:cs typeface="MV Boli" panose="02000500030200090000" pitchFamily="2" charset="0"/>
              </a:rPr>
              <a:t>Capacitive Soil Moisture Sensor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Sensor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berfungsi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mendeteksi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moisture/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kelembaban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</a:p>
          <a:p>
            <a:pPr marL="139700" indent="0" algn="just">
              <a:buNone/>
            </a:pP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Berbeda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biasa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, sensor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bekerja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menggunakan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prinsip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capacitance,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membuat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PCB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menjadi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tahan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karat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karenadilapisi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oleh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lapisan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cat PCB.</a:t>
            </a:r>
            <a:b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output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sensor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berupa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analog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1.2~2.5V.</a:t>
            </a:r>
          </a:p>
          <a:p>
            <a:pPr marL="139700" indent="0" algn="just">
              <a:buNone/>
            </a:pPr>
            <a:endParaRPr lang="en-ID" sz="1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139700" indent="0" algn="just">
              <a:buNone/>
            </a:pP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Sudah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dilengkapi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signal conditioning,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sehingga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mudah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dihubungkan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minrocontroller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arduino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b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Sensor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cocok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digunakan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proyek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monitoring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tanaman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8B80E4-CB4C-43E4-9B3A-E7DF2BF1B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911" y="1298442"/>
            <a:ext cx="2809301" cy="278796"/>
          </a:xfrm>
        </p:spPr>
        <p:txBody>
          <a:bodyPr/>
          <a:lstStyle/>
          <a:p>
            <a:pPr algn="l"/>
            <a:r>
              <a:rPr lang="en-US" sz="2400" dirty="0"/>
              <a:t>Capacitive Soil Moisture Sensor</a:t>
            </a:r>
            <a:endParaRPr lang="en-ID" sz="2400" dirty="0"/>
          </a:p>
        </p:txBody>
      </p:sp>
      <p:pic>
        <p:nvPicPr>
          <p:cNvPr id="3074" name="Picture 2" descr="Capacitive Soil Moisture Sensor Untuk Mengukur Kelembaban Tanah">
            <a:extLst>
              <a:ext uri="{FF2B5EF4-FFF2-40B4-BE49-F238E27FC236}">
                <a16:creationId xmlns:a16="http://schemas.microsoft.com/office/drawing/2014/main" id="{E4C6CF43-88CF-4262-A012-0697A08AD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93458" l="5085" r="98729">
                        <a14:foregroundMark x1="5085" y1="86916" x2="5085" y2="86916"/>
                        <a14:foregroundMark x1="13559" y1="93925" x2="13559" y2="93925"/>
                        <a14:foregroundMark x1="62712" y1="18224" x2="62712" y2="18224"/>
                        <a14:foregroundMark x1="71610" y1="15888" x2="71610" y2="15888"/>
                        <a14:foregroundMark x1="93220" y1="42523" x2="93220" y2="42523"/>
                        <a14:foregroundMark x1="23729" y1="44393" x2="23729" y2="44393"/>
                        <a14:foregroundMark x1="30085" y1="39720" x2="69915" y2="14953"/>
                        <a14:foregroundMark x1="69915" y1="14953" x2="91525" y2="18224"/>
                        <a14:foregroundMark x1="91525" y1="18224" x2="98729" y2="36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84" y="1938165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6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6B8292-F0CF-4A11-889C-04B20805E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7050" y="1225697"/>
            <a:ext cx="3879543" cy="3513000"/>
          </a:xfrm>
        </p:spPr>
        <p:txBody>
          <a:bodyPr/>
          <a:lstStyle/>
          <a:p>
            <a:pPr marL="139700" indent="0" algn="just">
              <a:buNone/>
            </a:pPr>
            <a:r>
              <a:rPr lang="en-ID" sz="1400" b="1" dirty="0">
                <a:latin typeface="MV Boli" panose="02000500030200090000" pitchFamily="2" charset="0"/>
                <a:cs typeface="MV Boli" panose="02000500030200090000" pitchFamily="2" charset="0"/>
              </a:rPr>
              <a:t>Modul Breadboard Power Supply MB102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modul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board power supply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didesain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khusus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pemakaian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penggunaan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pada project board,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modul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ini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mampu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memberikan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dua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supply dc,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yakni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tegangan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5V dan 3.3V</a:t>
            </a:r>
          </a:p>
          <a:p>
            <a:pPr marL="139700" indent="0" algn="just">
              <a:buNone/>
            </a:pPr>
            <a:endParaRPr lang="en-ID" sz="1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139700" indent="0" algn="just">
              <a:buNone/>
            </a:pP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Spesifikasi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Modul :</a:t>
            </a:r>
          </a:p>
          <a:p>
            <a:pPr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Input Voltage : 6.5V to 12V (DC)</a:t>
            </a:r>
          </a:p>
          <a:p>
            <a:pPr algn="just"/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Output Voltage : 3.3V dan 5V (DC)</a:t>
            </a:r>
          </a:p>
          <a:p>
            <a:pPr algn="just"/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Maksimum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Output Current : 700mA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06E44-80F5-474A-B310-7A32330A2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328811"/>
            <a:ext cx="3637050" cy="577800"/>
          </a:xfrm>
        </p:spPr>
        <p:txBody>
          <a:bodyPr/>
          <a:lstStyle/>
          <a:p>
            <a:pPr algn="l"/>
            <a:r>
              <a:rPr lang="en-ID" sz="2400" b="1" dirty="0">
                <a:latin typeface="Overpass" panose="020B0604020202020204" charset="0"/>
                <a:cs typeface="MV Boli" panose="02000500030200090000" pitchFamily="2" charset="0"/>
              </a:rPr>
              <a:t>Modul Breadboard Power Supply MB102</a:t>
            </a:r>
            <a:endParaRPr lang="en-ID" sz="2400" dirty="0">
              <a:latin typeface="Overpass" panose="020B0604020202020204" charset="0"/>
            </a:endParaRPr>
          </a:p>
        </p:txBody>
      </p:sp>
      <p:pic>
        <p:nvPicPr>
          <p:cNvPr id="1026" name="Picture 2" descr="Jual MB-102 BREADBOARD 5V - 3.3V POWER SUPPLY MODULE KIT ( ARDUINO ) -  Jakarta Barat - ARDUSHOP-ID | Tokopedia">
            <a:extLst>
              <a:ext uri="{FF2B5EF4-FFF2-40B4-BE49-F238E27FC236}">
                <a16:creationId xmlns:a16="http://schemas.microsoft.com/office/drawing/2014/main" id="{454F6440-C0DB-4251-AE6D-D433B5BB9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400" r="95200">
                        <a14:foregroundMark x1="48000" y1="45200" x2="48000" y2="45200"/>
                        <a14:foregroundMark x1="54600" y1="53600" x2="54600" y2="53600"/>
                        <a14:foregroundMark x1="47000" y1="60600" x2="47000" y2="60600"/>
                        <a14:foregroundMark x1="38200" y1="64400" x2="38200" y2="64400"/>
                        <a14:foregroundMark x1="95200" y1="44400" x2="95200" y2="44400"/>
                        <a14:foregroundMark x1="73200" y1="15000" x2="73200" y2="15000"/>
                        <a14:foregroundMark x1="73600" y1="14800" x2="73600" y2="14800"/>
                        <a14:foregroundMark x1="8400" y1="51000" x2="8400" y2="5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25" y="1721268"/>
            <a:ext cx="3031244" cy="30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21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7;p43">
            <a:extLst>
              <a:ext uri="{FF2B5EF4-FFF2-40B4-BE49-F238E27FC236}">
                <a16:creationId xmlns:a16="http://schemas.microsoft.com/office/drawing/2014/main" id="{5F569B05-1DBE-45E1-9999-1F87FF015F50}"/>
              </a:ext>
            </a:extLst>
          </p:cNvPr>
          <p:cNvSpPr txBox="1">
            <a:spLocks/>
          </p:cNvSpPr>
          <p:nvPr/>
        </p:nvSpPr>
        <p:spPr>
          <a:xfrm>
            <a:off x="2131970" y="1937437"/>
            <a:ext cx="5316280" cy="531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K</a:t>
            </a:r>
            <a:r>
              <a:rPr lang="en-ID" sz="4800" dirty="0" err="1">
                <a:latin typeface="MV Boli" panose="02000500030200090000" pitchFamily="2" charset="0"/>
                <a:cs typeface="MV Boli" panose="02000500030200090000" pitchFamily="2" charset="0"/>
              </a:rPr>
              <a:t>omponen</a:t>
            </a:r>
            <a:r>
              <a:rPr lang="en-ID" sz="48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4800" dirty="0" err="1">
                <a:latin typeface="MV Boli" panose="02000500030200090000" pitchFamily="2" charset="0"/>
                <a:cs typeface="MV Boli" panose="02000500030200090000" pitchFamily="2" charset="0"/>
              </a:rPr>
              <a:t>Keluaran</a:t>
            </a:r>
            <a:endParaRPr lang="en-ID" sz="4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01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27EF86-512F-4C42-8261-610C45EC9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3910" y="1066867"/>
            <a:ext cx="4990641" cy="3513000"/>
          </a:xfrm>
        </p:spPr>
        <p:txBody>
          <a:bodyPr/>
          <a:lstStyle/>
          <a:p>
            <a:pPr marL="139700" indent="0" algn="just">
              <a:buNone/>
            </a:pPr>
            <a:r>
              <a:rPr lang="en-ID" sz="1400" b="1" dirty="0">
                <a:latin typeface="MV Boli" panose="02000500030200090000" pitchFamily="2" charset="0"/>
                <a:cs typeface="MV Boli" panose="02000500030200090000" pitchFamily="2" charset="0"/>
              </a:rPr>
              <a:t>Relay </a:t>
            </a:r>
            <a:r>
              <a:rPr lang="en-ID" sz="1400" b="1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 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komponen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rangkaian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elektronika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berupa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saklar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switch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untuk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mengontrol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sebuah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 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  <a:hlinkClick r:id="rId2" tooltip="rangkaian listrik"/>
              </a:rPr>
              <a:t>rangkaian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  <a:hlinkClick r:id="rId2" tooltip="rangkaian listrik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  <a:hlinkClick r:id="rId2" tooltip="rangkaian listrik"/>
              </a:rPr>
              <a:t>listrik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 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mengaktifkan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ataupun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menonaktifkan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kontak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saklar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pPr marL="139700" indent="0" algn="just">
              <a:buNone/>
            </a:pP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Komponen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penyusunnya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yakni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terdiri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elektromagnet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(coil) dan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mekanikal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(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perangkat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saklar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).</a:t>
            </a:r>
          </a:p>
          <a:p>
            <a:pPr marL="139700" indent="0" algn="just">
              <a:buNone/>
            </a:pP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Fungsi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coil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itu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sendiri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adalah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alat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penarik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kontak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point agar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dapat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terhubung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atau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terputus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disesuaikan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dengan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relay yang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digunakan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pPr marL="139700" indent="0" algn="just">
              <a:buNone/>
            </a:pP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 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  <a:hlinkClick r:id="rId3" tooltip="fungsi aklar"/>
              </a:rPr>
              <a:t>fungsi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  <a:hlinkClick r:id="rId3" tooltip="fungsi aklar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  <a:hlinkClick r:id="rId3" tooltip="fungsi aklar"/>
              </a:rPr>
              <a:t>saklar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 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lebih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pada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sebagai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kontrol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penggunaan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Apabila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saklar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kondisi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ON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arus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listrik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mengalir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sedangkan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apabila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saklar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dalam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kondisi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OFF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maka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arus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listrik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pun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berhenti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D" sz="1400" dirty="0" err="1">
                <a:latin typeface="MV Boli" panose="02000500030200090000" pitchFamily="2" charset="0"/>
                <a:cs typeface="MV Boli" panose="02000500030200090000" pitchFamily="2" charset="0"/>
              </a:rPr>
              <a:t>mengalir</a:t>
            </a:r>
            <a:r>
              <a:rPr lang="en-ID" sz="1400" dirty="0"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</a:p>
          <a:p>
            <a:pPr marL="139700" indent="0">
              <a:buNone/>
            </a:pPr>
            <a:endParaRPr lang="en-ID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96942-C7D7-4EBB-B8D0-A41D04EEB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499" y="1066867"/>
            <a:ext cx="2105706" cy="577800"/>
          </a:xfrm>
        </p:spPr>
        <p:txBody>
          <a:bodyPr/>
          <a:lstStyle/>
          <a:p>
            <a:r>
              <a:rPr lang="en-US" dirty="0"/>
              <a:t>Relay</a:t>
            </a:r>
            <a:endParaRPr lang="en-ID" dirty="0"/>
          </a:p>
        </p:txBody>
      </p:sp>
      <p:pic>
        <p:nvPicPr>
          <p:cNvPr id="4" name="Picture 3" descr="Jual Relay Module 5V 1 Channel Untuk Arduino Modul Relay 5V 5 V  Indonesia|Shopee Indonesia">
            <a:extLst>
              <a:ext uri="{FF2B5EF4-FFF2-40B4-BE49-F238E27FC236}">
                <a16:creationId xmlns:a16="http://schemas.microsoft.com/office/drawing/2014/main" id="{96CA7D5C-13AD-49E6-AAFF-2B876FEAFB11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49" y="1731701"/>
            <a:ext cx="2419807" cy="2183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464889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1068</Words>
  <Application>Microsoft Office PowerPoint</Application>
  <PresentationFormat>On-screen Show (16:9)</PresentationFormat>
  <Paragraphs>71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Times New Roman</vt:lpstr>
      <vt:lpstr>Overpass</vt:lpstr>
      <vt:lpstr>News706 BT</vt:lpstr>
      <vt:lpstr>Fira Sans Extra Condensed Medium</vt:lpstr>
      <vt:lpstr>Overpass Black</vt:lpstr>
      <vt:lpstr>Open Sans</vt:lpstr>
      <vt:lpstr>MV Boli</vt:lpstr>
      <vt:lpstr>Aqua Marketing Plan by Slidego</vt:lpstr>
      <vt:lpstr>SISTEM PENYIRAM TANAMAN OTOMATIS BERBASIS ESP32</vt:lpstr>
      <vt:lpstr>KELOMPOK C7  EK2C</vt:lpstr>
      <vt:lpstr>LATAR BELAKANG</vt:lpstr>
      <vt:lpstr>PowerPoint Presentation</vt:lpstr>
      <vt:lpstr>ESP32</vt:lpstr>
      <vt:lpstr>Capacitive Soil Moisture Sensor</vt:lpstr>
      <vt:lpstr>Modul Breadboard Power Supply MB102</vt:lpstr>
      <vt:lpstr>PowerPoint Presentation</vt:lpstr>
      <vt:lpstr>Relay</vt:lpstr>
      <vt:lpstr>Pompa Air Mini DC 12V</vt:lpstr>
      <vt:lpstr>LCD &amp; I2C</vt:lpstr>
      <vt:lpstr>Analisis Rangkaian</vt:lpstr>
      <vt:lpstr>PowerPoint Presentation</vt:lpstr>
      <vt:lpstr>Perancangan Program</vt:lpstr>
      <vt:lpstr>PowerPoint Presentation</vt:lpstr>
      <vt:lpstr>PowerPoint Presentation</vt:lpstr>
      <vt:lpstr>PowerPoint Presentation</vt:lpstr>
      <vt:lpstr>Cara Kerja Alat</vt:lpstr>
      <vt:lpstr>Kesimpulan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ALAT PENYIRAM TANAMAN OTOMATIS BERBASIS ARDUINO UNO</dc:title>
  <dc:creator>ACER</dc:creator>
  <cp:lastModifiedBy>ACER</cp:lastModifiedBy>
  <cp:revision>8</cp:revision>
  <dcterms:modified xsi:type="dcterms:W3CDTF">2022-12-15T05:12:59Z</dcterms:modified>
</cp:coreProperties>
</file>